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4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7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44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27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9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0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62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7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1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5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2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5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7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1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FF55-8A9E-48E4-AF55-FD4CA67235F1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7797-96F0-42AB-B7DF-66CF6FB8A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33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550702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Тема 1.2. Движения в металлорежущих станках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Классификация движений в станках.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Основные и вспомогательные движения.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34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9" y="322018"/>
            <a:ext cx="5458657" cy="3564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365" y="322018"/>
            <a:ext cx="5605801" cy="3564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146" y="4258774"/>
            <a:ext cx="7095973" cy="20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0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737" y="529689"/>
            <a:ext cx="10922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Главное движение и движение подачи в совокупности называют </a:t>
            </a:r>
            <a:r>
              <a:rPr lang="ru-RU" sz="2800" b="1" i="1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движениями станка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3737" y="1560484"/>
            <a:ext cx="10984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Движение деления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реализуют для осуществления необходимого углового (или линейного) перемещения заготовки относительно инструмента. Движение деления может быть непрерывным (в зубодолбежных,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зубофрезерных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зубострогальных,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затыловочных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других станках) и прерывистым (например, в делительных машинах при нарезании штрихов на линейке).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3737" y="3895130"/>
            <a:ext cx="10984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Движение обката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согласованное движение между режущим инструментом и заготовкой, воспроизводящее при формообразовании определенную кинематическую пару; например, при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зубодолблении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между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долбяком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обрабатываемой заготовкой воспроизводится зацепление двух зубчатых колес.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542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015" y="410951"/>
            <a:ext cx="105888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изготовлении деталей на станках инструментом или заготовкой могут выполняться следующие движения: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главное движение,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вижение подачи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вижение деления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движение обката,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дифференциальное движение,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вспомогательное движение.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4186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503312"/>
            <a:ext cx="11081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Главное движение резания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Dr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обеспечивает снятие стружки с заготовки с наибольшей скоростью в процессе резания.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9392" y="200235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вращательное 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прямолинейное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поступательное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4178498"/>
            <a:ext cx="10966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Главное движение могут совершать как заготовка, так и режущий инструмент.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437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0262" y="216899"/>
            <a:ext cx="8491539" cy="3001817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2" y="3323491"/>
            <a:ext cx="6144406" cy="32062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9626" y="3323491"/>
            <a:ext cx="4324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У станков токарной группы главным движением является вращение заготовки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3182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2562" y="262597"/>
            <a:ext cx="5996353" cy="215528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6392008" y="262597"/>
            <a:ext cx="5662246" cy="1954799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30" y="2660649"/>
            <a:ext cx="2101361" cy="411333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84" y="2660649"/>
            <a:ext cx="6372591" cy="330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2562" y="2562674"/>
            <a:ext cx="34641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 сверлильных, фрезерных, шлифовальных,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зубофрезерных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станках главное движение сообщается режущему инструменту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168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55052" y="404812"/>
            <a:ext cx="2899263" cy="307181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092941" y="404811"/>
            <a:ext cx="7099667" cy="3071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5052" y="3640693"/>
            <a:ext cx="103375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 долбежных, зубодолбежных, продольно-строгальных, поперечно-строгальных и протяжных станков главным движением является возвратно-поступательное прямолинейное движение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поперечно-строгальном станке (главное движение совершает режущий инструмент), что характерно для долбежного, зубодолбежного и протяжного станков; на продольно-строгальном станке главное движение сообщается столу, т.е. заготовке.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659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9127" y="271096"/>
            <a:ext cx="2953117" cy="28142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043729" y="271096"/>
                <a:ext cx="7784123" cy="529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данном случае скорость резания определяется по </a:t>
                </a:r>
                <a:r>
                  <a:rPr lang="ru-RU" sz="3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формуле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ru-RU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св</m:t>
                              </m:r>
                            </m:sub>
                          </m:sSub>
                          <m: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св</m:t>
                              </m:r>
                            </m:sub>
                          </m:sSub>
                          <m: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заг</m:t>
                              </m:r>
                            </m:sub>
                          </m:sSub>
                          <m: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1000</m:t>
                          </m:r>
                        </m:den>
                      </m:f>
                      <m:r>
                        <a:rPr lang="ru-RU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32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св</a:t>
                </a:r>
                <a:r>
                  <a:rPr lang="ru-RU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диаметр сверла, мм;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32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св</a:t>
                </a:r>
                <a:r>
                  <a:rPr lang="ru-RU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32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заг</a:t>
                </a:r>
                <a:r>
                  <a:rPr lang="ru-RU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частота вращения сверла и заготовки соответственно, мин </a:t>
                </a:r>
                <a:r>
                  <a:rPr lang="ru-RU" sz="32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29" y="271096"/>
                <a:ext cx="7784123" cy="5297540"/>
              </a:xfrm>
              <a:prstGeom prst="rect">
                <a:avLst/>
              </a:prstGeom>
              <a:blipFill>
                <a:blip r:embed="rId3"/>
                <a:stretch>
                  <a:fillRect l="-1958" t="-1611" r="-2036" b="-2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88679" y="3199597"/>
            <a:ext cx="3694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Иногда главное движение получают сложением (вычитанием) двух вращений. Например, в некоторых токарных автоматах для получения заданной скорости резания при сверлении отверстия малого диаметра заготовку вращают в одном направлении, а сверло – в другом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23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9" y="310295"/>
            <a:ext cx="2924543" cy="3048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02915" y="571589"/>
                <a:ext cx="4980787" cy="1382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sz="4000" i="0">
                                      <a:latin typeface="Cambria Math" panose="02040503050406030204" pitchFamily="18" charset="0"/>
                                    </a:rPr>
                                    <m:t>р</m:t>
                                  </m:r>
                                </m:sub>
                              </m:s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sz="4000" i="0">
                                      <a:latin typeface="Cambria Math" panose="02040503050406030204" pitchFamily="18" charset="0"/>
                                    </a:rPr>
                                    <m:t>пл</m:t>
                                  </m:r>
                                </m:sub>
                              </m:s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sz="4000" i="0">
                                      <a:latin typeface="Cambria Math" panose="02040503050406030204" pitchFamily="18" charset="0"/>
                                    </a:rPr>
                                    <m:t>заг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ru-RU" sz="40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15" y="571589"/>
                <a:ext cx="4980787" cy="1382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751385" y="2569664"/>
            <a:ext cx="7968762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диаметр нарезаемой резьбы, мм;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частота вращения плашки и заготовки соответственно, мин</a:t>
            </a:r>
            <a:r>
              <a:rPr lang="ru-RU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0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022" y="275899"/>
            <a:ext cx="11221915" cy="610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подачи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называется отношение расстояния, пройденного рассматриваемой точкой режущей кромки (или заготовки) вдоль траектории этой точки в движении подачи, к соответствующему числу циклов или долей цикла другого движения во время резания.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циклом движения понимается полный оборот, двойной ход или ход режущего инструмента (заготовки), а под долей цикла – например, угловой поворот на один зуб.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связи с этим существуют понятия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подачи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один зуб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подачи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оборот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подачи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ход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подачи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двойной ход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53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40</TotalTime>
  <Words>491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Bookman Old Style</vt:lpstr>
      <vt:lpstr>Calibri</vt:lpstr>
      <vt:lpstr>Cambria Math</vt:lpstr>
      <vt:lpstr>Rockwell</vt:lpstr>
      <vt:lpstr>Times New Roman</vt:lpstr>
      <vt:lpstr>Wingdings</vt:lpstr>
      <vt:lpstr>Damask</vt:lpstr>
      <vt:lpstr>Тема 1.2. Движения в металлорежущих станках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1.2. Движения в металлорежущих станках</dc:title>
  <dc:creator>Дудникова Галина Васильевна</dc:creator>
  <cp:lastModifiedBy>Дудникова Галина Васильевна</cp:lastModifiedBy>
  <cp:revision>5</cp:revision>
  <dcterms:created xsi:type="dcterms:W3CDTF">2021-09-09T09:13:13Z</dcterms:created>
  <dcterms:modified xsi:type="dcterms:W3CDTF">2021-09-10T03:18:35Z</dcterms:modified>
</cp:coreProperties>
</file>